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8" r:id="rId9"/>
    <p:sldId id="267" r:id="rId10"/>
    <p:sldId id="269" r:id="rId11"/>
    <p:sldId id="271" r:id="rId12"/>
    <p:sldId id="272" r:id="rId13"/>
    <p:sldId id="273" r:id="rId14"/>
    <p:sldId id="274" r:id="rId15"/>
    <p:sldId id="275" r:id="rId16"/>
    <p:sldId id="270" r:id="rId17"/>
    <p:sldId id="276" r:id="rId18"/>
    <p:sldId id="277" r:id="rId19"/>
    <p:sldId id="266" r:id="rId20"/>
    <p:sldId id="279" r:id="rId21"/>
    <p:sldId id="278" r:id="rId22"/>
    <p:sldId id="265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mfortaa SemiBold" panose="020B0604020202020204" charset="0"/>
      <p:regular r:id="rId29"/>
      <p:bold r:id="rId30"/>
    </p:embeddedFon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Raleway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1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15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oogle Shape;27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8" name="Google Shape;28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" name="Google Shape;41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2" name="Google Shape;42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ventor.com/blog/overview-piezoelectric-mems-principles-applications/" TargetMode="External"/><Relationship Id="rId2" Type="http://schemas.openxmlformats.org/officeDocument/2006/relationships/hyperlink" Target="https://doi.org/10.1109/ICCISc52257.2021.9484976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625" y="1373675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MSA Project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5" y="3038375"/>
            <a:ext cx="7688100" cy="13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n"/>
              <a:t>Group number - 6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endParaRPr/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7"/>
              <a:buNone/>
            </a:pPr>
            <a:r>
              <a:rPr lang="en"/>
              <a:t>Group members:</a:t>
            </a:r>
            <a:endParaRPr/>
          </a:p>
          <a:p>
            <a:pPr marL="457200" lvl="0" indent="-31496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Donda Vishal - S20190020210</a:t>
            </a:r>
            <a:endParaRPr/>
          </a:p>
          <a:p>
            <a:pPr marL="457200" lvl="0" indent="-31496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Kakarla V S S Pavan Teja - S20190020216</a:t>
            </a:r>
            <a:endParaRPr/>
          </a:p>
          <a:p>
            <a:pPr marL="457200" lvl="0" indent="-31496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Lato"/>
              <a:buAutoNum type="arabicPeriod"/>
            </a:pPr>
            <a:r>
              <a:rPr lang="en"/>
              <a:t>Kamarthi Litheesh Kumar - S20190020218</a:t>
            </a:r>
            <a:endParaRPr/>
          </a:p>
          <a:p>
            <a:pPr marL="457200" lvl="0" indent="-31496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Kamalapuram Sreenivasulu Reddy - S20190020217</a:t>
            </a:r>
            <a:endParaRPr/>
          </a:p>
          <a:p>
            <a:pPr marL="45720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89" name="Google Shape;89;p13"/>
          <p:cNvSpPr txBox="1"/>
          <p:nvPr/>
        </p:nvSpPr>
        <p:spPr>
          <a:xfrm>
            <a:off x="5122075" y="4522000"/>
            <a:ext cx="33432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Course Instructor:  Dr. Priyanka Dwivedi</a:t>
            </a:r>
            <a:endParaRPr sz="13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2476800" y="3109850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3450100" y="2500550"/>
            <a:ext cx="4075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1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MEMS Based Biosensor</a:t>
            </a:r>
            <a:endParaRPr sz="1600" b="1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pic>
        <p:nvPicPr>
          <p:cNvPr id="8" name="Google Shape;155;p22">
            <a:extLst>
              <a:ext uri="{FF2B5EF4-FFF2-40B4-BE49-F238E27FC236}">
                <a16:creationId xmlns:a16="http://schemas.microsoft.com/office/drawing/2014/main" id="{85843198-C08D-4CB5-9A19-BC05C3004D1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0982" t="18942" b="24946"/>
          <a:stretch/>
        </p:blipFill>
        <p:spPr>
          <a:xfrm>
            <a:off x="753783" y="2190200"/>
            <a:ext cx="3717842" cy="239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57;p22">
            <a:extLst>
              <a:ext uri="{FF2B5EF4-FFF2-40B4-BE49-F238E27FC236}">
                <a16:creationId xmlns:a16="http://schemas.microsoft.com/office/drawing/2014/main" id="{1A8BD194-8323-4D21-A437-028754627730}"/>
              </a:ext>
            </a:extLst>
          </p:cNvPr>
          <p:cNvSpPr txBox="1"/>
          <p:nvPr/>
        </p:nvSpPr>
        <p:spPr>
          <a:xfrm>
            <a:off x="1107175" y="4674000"/>
            <a:ext cx="318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Cantilever (450μm*90μm*5μm)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Google Shape;164;p23">
            <a:extLst>
              <a:ext uri="{FF2B5EF4-FFF2-40B4-BE49-F238E27FC236}">
                <a16:creationId xmlns:a16="http://schemas.microsoft.com/office/drawing/2014/main" id="{05EB7E8F-DF3E-4156-ACAA-472540CA146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245" t="18943" b="25648"/>
          <a:stretch/>
        </p:blipFill>
        <p:spPr>
          <a:xfrm>
            <a:off x="4843676" y="2223550"/>
            <a:ext cx="3692626" cy="23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67;p23">
            <a:extLst>
              <a:ext uri="{FF2B5EF4-FFF2-40B4-BE49-F238E27FC236}">
                <a16:creationId xmlns:a16="http://schemas.microsoft.com/office/drawing/2014/main" id="{770FBCA4-6D6B-46DD-B78E-49A29DD4ACB4}"/>
              </a:ext>
            </a:extLst>
          </p:cNvPr>
          <p:cNvSpPr txBox="1"/>
          <p:nvPr/>
        </p:nvSpPr>
        <p:spPr>
          <a:xfrm>
            <a:off x="5748052" y="4582900"/>
            <a:ext cx="297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Cantilever material - Silicon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520414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pic>
        <p:nvPicPr>
          <p:cNvPr id="13" name="Google Shape;165;p23">
            <a:extLst>
              <a:ext uri="{FF2B5EF4-FFF2-40B4-BE49-F238E27FC236}">
                <a16:creationId xmlns:a16="http://schemas.microsoft.com/office/drawing/2014/main" id="{7B48C175-2DFB-4A1A-B4FB-2830578D38F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1210" t="19313" b="24525"/>
          <a:stretch/>
        </p:blipFill>
        <p:spPr>
          <a:xfrm>
            <a:off x="4629575" y="2078875"/>
            <a:ext cx="3645482" cy="23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6;p23">
            <a:extLst>
              <a:ext uri="{FF2B5EF4-FFF2-40B4-BE49-F238E27FC236}">
                <a16:creationId xmlns:a16="http://schemas.microsoft.com/office/drawing/2014/main" id="{7BB73B88-30D1-4E59-AEC7-D209321A174F}"/>
              </a:ext>
            </a:extLst>
          </p:cNvPr>
          <p:cNvSpPr txBox="1"/>
          <p:nvPr/>
        </p:nvSpPr>
        <p:spPr>
          <a:xfrm>
            <a:off x="5236350" y="4610925"/>
            <a:ext cx="318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 material - Aluminum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" name="Google Shape;156;p22">
            <a:extLst>
              <a:ext uri="{FF2B5EF4-FFF2-40B4-BE49-F238E27FC236}">
                <a16:creationId xmlns:a16="http://schemas.microsoft.com/office/drawing/2014/main" id="{8E8CE239-0348-4782-ACBB-71DF980D869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0695" t="18072" b="22961"/>
          <a:stretch/>
        </p:blipFill>
        <p:spPr>
          <a:xfrm>
            <a:off x="729450" y="2008653"/>
            <a:ext cx="3717849" cy="249979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58;p22">
            <a:extLst>
              <a:ext uri="{FF2B5EF4-FFF2-40B4-BE49-F238E27FC236}">
                <a16:creationId xmlns:a16="http://schemas.microsoft.com/office/drawing/2014/main" id="{1EE76F07-7987-4582-838F-E334C4E8B81B}"/>
              </a:ext>
            </a:extLst>
          </p:cNvPr>
          <p:cNvSpPr txBox="1"/>
          <p:nvPr/>
        </p:nvSpPr>
        <p:spPr>
          <a:xfrm>
            <a:off x="933724" y="4610925"/>
            <a:ext cx="330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Block (120μm*90μm*2μm) at fixed end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94105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pic>
        <p:nvPicPr>
          <p:cNvPr id="8" name="Google Shape;173;p24">
            <a:extLst>
              <a:ext uri="{FF2B5EF4-FFF2-40B4-BE49-F238E27FC236}">
                <a16:creationId xmlns:a16="http://schemas.microsoft.com/office/drawing/2014/main" id="{6022853E-2C07-4686-B4BA-69F3BCA77A3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1335" t="17831" b="24647"/>
          <a:stretch/>
        </p:blipFill>
        <p:spPr>
          <a:xfrm>
            <a:off x="729450" y="2039175"/>
            <a:ext cx="3842551" cy="255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74;p24">
            <a:extLst>
              <a:ext uri="{FF2B5EF4-FFF2-40B4-BE49-F238E27FC236}">
                <a16:creationId xmlns:a16="http://schemas.microsoft.com/office/drawing/2014/main" id="{50F3B56F-7647-4035-9B53-D47C0107A08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0997" t="18107" b="24371"/>
          <a:stretch/>
        </p:blipFill>
        <p:spPr>
          <a:xfrm>
            <a:off x="4727675" y="1999000"/>
            <a:ext cx="3930324" cy="2593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75;p24">
            <a:extLst>
              <a:ext uri="{FF2B5EF4-FFF2-40B4-BE49-F238E27FC236}">
                <a16:creationId xmlns:a16="http://schemas.microsoft.com/office/drawing/2014/main" id="{DA05CC32-733B-4AA0-A8F0-542388A9882D}"/>
              </a:ext>
            </a:extLst>
          </p:cNvPr>
          <p:cNvSpPr txBox="1"/>
          <p:nvPr/>
        </p:nvSpPr>
        <p:spPr>
          <a:xfrm>
            <a:off x="1175625" y="4681025"/>
            <a:ext cx="29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 (120μm*90μm*2μm)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76;p24">
            <a:extLst>
              <a:ext uri="{FF2B5EF4-FFF2-40B4-BE49-F238E27FC236}">
                <a16:creationId xmlns:a16="http://schemas.microsoft.com/office/drawing/2014/main" id="{D6A62F70-6342-4EC5-8FBA-49B22B65B79C}"/>
              </a:ext>
            </a:extLst>
          </p:cNvPr>
          <p:cNvSpPr txBox="1"/>
          <p:nvPr/>
        </p:nvSpPr>
        <p:spPr>
          <a:xfrm>
            <a:off x="5217738" y="4681025"/>
            <a:ext cx="29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 material - PZT-5A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502474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pic>
        <p:nvPicPr>
          <p:cNvPr id="12" name="Google Shape;184;p25">
            <a:extLst>
              <a:ext uri="{FF2B5EF4-FFF2-40B4-BE49-F238E27FC236}">
                <a16:creationId xmlns:a16="http://schemas.microsoft.com/office/drawing/2014/main" id="{B7C6AB14-79E7-4DD1-A08F-42B761A943C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1114" t="18255" b="25349"/>
          <a:stretch/>
        </p:blipFill>
        <p:spPr>
          <a:xfrm>
            <a:off x="730750" y="2057250"/>
            <a:ext cx="3974223" cy="2577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85;p25">
            <a:extLst>
              <a:ext uri="{FF2B5EF4-FFF2-40B4-BE49-F238E27FC236}">
                <a16:creationId xmlns:a16="http://schemas.microsoft.com/office/drawing/2014/main" id="{A17DD8CC-FDA3-4004-B111-D3079B6848D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095" t="18014" b="25015"/>
          <a:stretch/>
        </p:blipFill>
        <p:spPr>
          <a:xfrm>
            <a:off x="4905251" y="2057250"/>
            <a:ext cx="3974223" cy="2603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82;p25">
            <a:extLst>
              <a:ext uri="{FF2B5EF4-FFF2-40B4-BE49-F238E27FC236}">
                <a16:creationId xmlns:a16="http://schemas.microsoft.com/office/drawing/2014/main" id="{E58F479A-1188-4B1E-BDCE-1080333F2EFA}"/>
              </a:ext>
            </a:extLst>
          </p:cNvPr>
          <p:cNvSpPr txBox="1"/>
          <p:nvPr/>
        </p:nvSpPr>
        <p:spPr>
          <a:xfrm>
            <a:off x="1175625" y="4681025"/>
            <a:ext cx="29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 size of 120μm*90μm*2μm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Google Shape;183;p25">
            <a:extLst>
              <a:ext uri="{FF2B5EF4-FFF2-40B4-BE49-F238E27FC236}">
                <a16:creationId xmlns:a16="http://schemas.microsoft.com/office/drawing/2014/main" id="{F7983880-1ADA-455F-B2E2-ACC8B233FA5B}"/>
              </a:ext>
            </a:extLst>
          </p:cNvPr>
          <p:cNvSpPr txBox="1"/>
          <p:nvPr/>
        </p:nvSpPr>
        <p:spPr>
          <a:xfrm>
            <a:off x="5217738" y="4681025"/>
            <a:ext cx="29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Block material - Aluminum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537127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pic>
        <p:nvPicPr>
          <p:cNvPr id="8" name="Google Shape;193;p26">
            <a:extLst>
              <a:ext uri="{FF2B5EF4-FFF2-40B4-BE49-F238E27FC236}">
                <a16:creationId xmlns:a16="http://schemas.microsoft.com/office/drawing/2014/main" id="{F18DCEC7-E17E-4694-97FC-006D65236F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0958" t="19641" b="24238"/>
          <a:stretch/>
        </p:blipFill>
        <p:spPr>
          <a:xfrm>
            <a:off x="729451" y="2119924"/>
            <a:ext cx="3860975" cy="24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194;p26">
            <a:extLst>
              <a:ext uri="{FF2B5EF4-FFF2-40B4-BE49-F238E27FC236}">
                <a16:creationId xmlns:a16="http://schemas.microsoft.com/office/drawing/2014/main" id="{8D57436D-1274-41CE-A9D5-EB906B78FA2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0595" t="18606" b="24423"/>
          <a:stretch/>
        </p:blipFill>
        <p:spPr>
          <a:xfrm>
            <a:off x="4824875" y="2119925"/>
            <a:ext cx="3831333" cy="2484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91;p26">
            <a:extLst>
              <a:ext uri="{FF2B5EF4-FFF2-40B4-BE49-F238E27FC236}">
                <a16:creationId xmlns:a16="http://schemas.microsoft.com/office/drawing/2014/main" id="{37CB3EA9-7B1D-4E78-A34C-B40EF40EBE04}"/>
              </a:ext>
            </a:extLst>
          </p:cNvPr>
          <p:cNvSpPr txBox="1"/>
          <p:nvPr/>
        </p:nvSpPr>
        <p:spPr>
          <a:xfrm>
            <a:off x="1175624" y="4681025"/>
            <a:ext cx="3182063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Pit of size 100μm*90μm*2μm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" name="Google Shape;192;p26">
            <a:extLst>
              <a:ext uri="{FF2B5EF4-FFF2-40B4-BE49-F238E27FC236}">
                <a16:creationId xmlns:a16="http://schemas.microsoft.com/office/drawing/2014/main" id="{E2F387F5-AFE3-4B10-A911-07AABF277C3A}"/>
              </a:ext>
            </a:extLst>
          </p:cNvPr>
          <p:cNvSpPr txBox="1"/>
          <p:nvPr/>
        </p:nvSpPr>
        <p:spPr>
          <a:xfrm>
            <a:off x="5217738" y="4681025"/>
            <a:ext cx="295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        Fixed Constraint 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245141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A59256-A167-486F-BB39-4F399E51E7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7" name="Google Shape;154;p22">
            <a:extLst>
              <a:ext uri="{FF2B5EF4-FFF2-40B4-BE49-F238E27FC236}">
                <a16:creationId xmlns:a16="http://schemas.microsoft.com/office/drawing/2014/main" id="{FB259CCA-9ABC-48E4-92D8-E9107A7E83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04363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Cantilever</a:t>
            </a:r>
            <a:endParaRPr dirty="0"/>
          </a:p>
        </p:txBody>
      </p:sp>
      <p:sp>
        <p:nvSpPr>
          <p:cNvPr id="12" name="Google Shape;200;p27">
            <a:extLst>
              <a:ext uri="{FF2B5EF4-FFF2-40B4-BE49-F238E27FC236}">
                <a16:creationId xmlns:a16="http://schemas.microsoft.com/office/drawing/2014/main" id="{AD723344-1C8F-403F-B49C-602C52249ABD}"/>
              </a:ext>
            </a:extLst>
          </p:cNvPr>
          <p:cNvSpPr txBox="1"/>
          <p:nvPr/>
        </p:nvSpPr>
        <p:spPr>
          <a:xfrm>
            <a:off x="1133151" y="4624950"/>
            <a:ext cx="328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Boundary Load of Pressure(10000 Pa)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" name="Google Shape;201;p27">
            <a:extLst>
              <a:ext uri="{FF2B5EF4-FFF2-40B4-BE49-F238E27FC236}">
                <a16:creationId xmlns:a16="http://schemas.microsoft.com/office/drawing/2014/main" id="{D8AE8C33-1900-46F7-92C9-E4A82715478D}"/>
              </a:ext>
            </a:extLst>
          </p:cNvPr>
          <p:cNvSpPr txBox="1"/>
          <p:nvPr/>
        </p:nvSpPr>
        <p:spPr>
          <a:xfrm>
            <a:off x="6032693" y="4624950"/>
            <a:ext cx="132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Applied Mesh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" name="Google Shape;202;p27">
            <a:extLst>
              <a:ext uri="{FF2B5EF4-FFF2-40B4-BE49-F238E27FC236}">
                <a16:creationId xmlns:a16="http://schemas.microsoft.com/office/drawing/2014/main" id="{703EFAA9-6286-450A-BE14-19C6D0208F2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0801" t="19639" b="24519"/>
          <a:stretch/>
        </p:blipFill>
        <p:spPr>
          <a:xfrm>
            <a:off x="729450" y="2061450"/>
            <a:ext cx="3885372" cy="247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203;p27">
            <a:extLst>
              <a:ext uri="{FF2B5EF4-FFF2-40B4-BE49-F238E27FC236}">
                <a16:creationId xmlns:a16="http://schemas.microsoft.com/office/drawing/2014/main" id="{305B5EAC-6E95-4CDE-9DD8-2586FD03310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1428" t="18306" b="24126"/>
          <a:stretch/>
        </p:blipFill>
        <p:spPr>
          <a:xfrm>
            <a:off x="4832388" y="2027738"/>
            <a:ext cx="3720923" cy="2479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5159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08;p28">
            <a:extLst>
              <a:ext uri="{FF2B5EF4-FFF2-40B4-BE49-F238E27FC236}">
                <a16:creationId xmlns:a16="http://schemas.microsoft.com/office/drawing/2014/main" id="{0347E4BB-7BDE-4D0A-B045-FB3E7FDC2B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Biosensor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Google Shape;209;p28">
            <a:extLst>
              <a:ext uri="{FF2B5EF4-FFF2-40B4-BE49-F238E27FC236}">
                <a16:creationId xmlns:a16="http://schemas.microsoft.com/office/drawing/2014/main" id="{82032322-4270-4314-9DDF-530AB2B6826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0999" t="19235" b="23940"/>
          <a:stretch/>
        </p:blipFill>
        <p:spPr>
          <a:xfrm>
            <a:off x="2570163" y="1951797"/>
            <a:ext cx="4006977" cy="261256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10;p28">
            <a:extLst>
              <a:ext uri="{FF2B5EF4-FFF2-40B4-BE49-F238E27FC236}">
                <a16:creationId xmlns:a16="http://schemas.microsoft.com/office/drawing/2014/main" id="{8D6F54BF-13E4-48B6-AC2F-CE6F2BB9F21E}"/>
              </a:ext>
            </a:extLst>
          </p:cNvPr>
          <p:cNvSpPr txBox="1"/>
          <p:nvPr/>
        </p:nvSpPr>
        <p:spPr>
          <a:xfrm>
            <a:off x="2570112" y="4615625"/>
            <a:ext cx="4007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Cantilever based Biosensor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3255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16;p29">
            <a:extLst>
              <a:ext uri="{FF2B5EF4-FFF2-40B4-BE49-F238E27FC236}">
                <a16:creationId xmlns:a16="http://schemas.microsoft.com/office/drawing/2014/main" id="{E76336B0-54FD-463B-90C5-2241DA7E0B64}"/>
              </a:ext>
            </a:extLst>
          </p:cNvPr>
          <p:cNvSpPr txBox="1"/>
          <p:nvPr/>
        </p:nvSpPr>
        <p:spPr>
          <a:xfrm>
            <a:off x="1578375" y="4624950"/>
            <a:ext cx="223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Deformation of cantilever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" name="Google Shape;218;p29">
            <a:extLst>
              <a:ext uri="{FF2B5EF4-FFF2-40B4-BE49-F238E27FC236}">
                <a16:creationId xmlns:a16="http://schemas.microsoft.com/office/drawing/2014/main" id="{F5D9F824-9D60-4D6A-A792-3D7F48BF20D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50999" t="18666" b="25074"/>
          <a:stretch/>
        </p:blipFill>
        <p:spPr>
          <a:xfrm>
            <a:off x="729450" y="2053200"/>
            <a:ext cx="3928059" cy="253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44;p33">
            <a:extLst>
              <a:ext uri="{FF2B5EF4-FFF2-40B4-BE49-F238E27FC236}">
                <a16:creationId xmlns:a16="http://schemas.microsoft.com/office/drawing/2014/main" id="{A019A563-2D7E-4C2B-8E01-1A7DB1108C54}"/>
              </a:ext>
            </a:extLst>
          </p:cNvPr>
          <p:cNvSpPr txBox="1">
            <a:spLocks/>
          </p:cNvSpPr>
          <p:nvPr/>
        </p:nvSpPr>
        <p:spPr>
          <a:xfrm>
            <a:off x="881850" y="1318638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buSzPct val="111111"/>
            </a:pPr>
            <a:r>
              <a:rPr lang="en-IN" sz="2300" dirty="0"/>
              <a:t>Results</a:t>
            </a:r>
          </a:p>
        </p:txBody>
      </p:sp>
      <p:pic>
        <p:nvPicPr>
          <p:cNvPr id="13" name="Google Shape;226;p30">
            <a:extLst>
              <a:ext uri="{FF2B5EF4-FFF2-40B4-BE49-F238E27FC236}">
                <a16:creationId xmlns:a16="http://schemas.microsoft.com/office/drawing/2014/main" id="{600A6DFA-7A63-4D84-BEE8-3EEB2D0F46C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50999" t="19235" b="23940"/>
          <a:stretch/>
        </p:blipFill>
        <p:spPr>
          <a:xfrm>
            <a:off x="4953661" y="2014649"/>
            <a:ext cx="4006977" cy="261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225;p30">
            <a:extLst>
              <a:ext uri="{FF2B5EF4-FFF2-40B4-BE49-F238E27FC236}">
                <a16:creationId xmlns:a16="http://schemas.microsoft.com/office/drawing/2014/main" id="{6441A3B9-3D31-4B2B-A28D-791A4E6A17C7}"/>
              </a:ext>
            </a:extLst>
          </p:cNvPr>
          <p:cNvSpPr txBox="1"/>
          <p:nvPr/>
        </p:nvSpPr>
        <p:spPr>
          <a:xfrm>
            <a:off x="5451449" y="4605350"/>
            <a:ext cx="301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Arrow Volume (displacement field)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587569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44;p33">
            <a:extLst>
              <a:ext uri="{FF2B5EF4-FFF2-40B4-BE49-F238E27FC236}">
                <a16:creationId xmlns:a16="http://schemas.microsoft.com/office/drawing/2014/main" id="{4A30D13B-FE4F-45AB-B530-28144E97DC4D}"/>
              </a:ext>
            </a:extLst>
          </p:cNvPr>
          <p:cNvSpPr txBox="1">
            <a:spLocks/>
          </p:cNvSpPr>
          <p:nvPr/>
        </p:nvSpPr>
        <p:spPr>
          <a:xfrm>
            <a:off x="881850" y="1318638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buSzPct val="111111"/>
            </a:pPr>
            <a:r>
              <a:rPr lang="en-IN" sz="2300" dirty="0"/>
              <a:t>Results</a:t>
            </a:r>
          </a:p>
        </p:txBody>
      </p:sp>
      <p:pic>
        <p:nvPicPr>
          <p:cNvPr id="12" name="image9.png">
            <a:extLst>
              <a:ext uri="{FF2B5EF4-FFF2-40B4-BE49-F238E27FC236}">
                <a16:creationId xmlns:a16="http://schemas.microsoft.com/office/drawing/2014/main" id="{D86B534F-F4B5-4EF8-903D-0CE7E85F88F5}"/>
              </a:ext>
            </a:extLst>
          </p:cNvPr>
          <p:cNvPicPr/>
          <p:nvPr/>
        </p:nvPicPr>
        <p:blipFill>
          <a:blip r:embed="rId2"/>
          <a:srcRect l="50809" t="18659" b="24528"/>
          <a:stretch>
            <a:fillRect/>
          </a:stretch>
        </p:blipFill>
        <p:spPr>
          <a:xfrm>
            <a:off x="446773" y="2055443"/>
            <a:ext cx="2811600" cy="2365200"/>
          </a:xfrm>
          <a:prstGeom prst="rect">
            <a:avLst/>
          </a:prstGeom>
          <a:ln/>
        </p:spPr>
      </p:pic>
      <p:pic>
        <p:nvPicPr>
          <p:cNvPr id="13" name="image13.png">
            <a:extLst>
              <a:ext uri="{FF2B5EF4-FFF2-40B4-BE49-F238E27FC236}">
                <a16:creationId xmlns:a16="http://schemas.microsoft.com/office/drawing/2014/main" id="{91DE29CA-9082-49A3-B3F9-01BEFFF3BB48}"/>
              </a:ext>
            </a:extLst>
          </p:cNvPr>
          <p:cNvPicPr/>
          <p:nvPr/>
        </p:nvPicPr>
        <p:blipFill>
          <a:blip r:embed="rId3"/>
          <a:srcRect l="51294" t="17986" b="24053"/>
          <a:stretch>
            <a:fillRect/>
          </a:stretch>
        </p:blipFill>
        <p:spPr>
          <a:xfrm>
            <a:off x="3320400" y="2055443"/>
            <a:ext cx="2811600" cy="2365200"/>
          </a:xfrm>
          <a:prstGeom prst="rect">
            <a:avLst/>
          </a:prstGeom>
          <a:ln/>
        </p:spPr>
      </p:pic>
      <p:pic>
        <p:nvPicPr>
          <p:cNvPr id="14" name="image11.png">
            <a:extLst>
              <a:ext uri="{FF2B5EF4-FFF2-40B4-BE49-F238E27FC236}">
                <a16:creationId xmlns:a16="http://schemas.microsoft.com/office/drawing/2014/main" id="{4FF1F5CA-6289-46FD-B026-D7F4351323D7}"/>
              </a:ext>
            </a:extLst>
          </p:cNvPr>
          <p:cNvPicPr/>
          <p:nvPr/>
        </p:nvPicPr>
        <p:blipFill>
          <a:blip r:embed="rId4"/>
          <a:srcRect l="51132" t="17686" b="24644"/>
          <a:stretch>
            <a:fillRect/>
          </a:stretch>
        </p:blipFill>
        <p:spPr>
          <a:xfrm>
            <a:off x="6194027" y="2055443"/>
            <a:ext cx="2811600" cy="2365200"/>
          </a:xfrm>
          <a:prstGeom prst="rect">
            <a:avLst/>
          </a:prstGeom>
          <a:ln/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FF1996-8D46-48C3-8F67-6DCDF798AE27}"/>
              </a:ext>
            </a:extLst>
          </p:cNvPr>
          <p:cNvSpPr txBox="1"/>
          <p:nvPr/>
        </p:nvSpPr>
        <p:spPr>
          <a:xfrm>
            <a:off x="1227495" y="4420643"/>
            <a:ext cx="1250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= 10K Pa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3F9FFC-A9FB-425E-8C1A-AC35000F3A71}"/>
              </a:ext>
            </a:extLst>
          </p:cNvPr>
          <p:cNvSpPr txBox="1"/>
          <p:nvPr/>
        </p:nvSpPr>
        <p:spPr>
          <a:xfrm>
            <a:off x="4101122" y="4420642"/>
            <a:ext cx="1250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= 100K Pa</a:t>
            </a:r>
            <a:endParaRPr lang="en-IN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C16728-CA27-4D3A-A6B0-905F292F3CFB}"/>
              </a:ext>
            </a:extLst>
          </p:cNvPr>
          <p:cNvSpPr txBox="1"/>
          <p:nvPr/>
        </p:nvSpPr>
        <p:spPr>
          <a:xfrm>
            <a:off x="6974748" y="4420642"/>
            <a:ext cx="1369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= 1000K Pa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3769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E72E0-04A9-4353-BC74-41E35A0F3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450" y="1964531"/>
            <a:ext cx="7688700" cy="2785320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Designed piezoelectric MEMS Cantilever based Biosensor detects Viral Load, IgM, and IgG values for SARS-CoV-2.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Its main advantage is that it can determine infection from the first day to months afterward, relative to RT-PCR, which provides positive results only till 25 days of illness.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The design gives results in 5 to 10 minutes, which is quicker than RT-PCR, and also has a reusability advantage.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The proposed sensor offers good mass sensitivity of almost 20 copies/ml.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Also, this is reliable, cost-effective, easy to use, portable, requires less amount of sample and may diagnose analytes in low concentration.</a:t>
            </a:r>
          </a:p>
          <a:p>
            <a:pPr algn="just">
              <a:lnSpc>
                <a:spcPct val="130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Raleway" pitchFamily="2" charset="0"/>
                <a:ea typeface="Raleway" pitchFamily="2" charset="0"/>
                <a:cs typeface="Raleway" pitchFamily="2" charset="0"/>
              </a:rPr>
              <a:t>Some of the severe and critical cases can be handled within the first week of infection.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6C028-D151-46FF-A06F-73A79CC94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7" name="Google Shape;244;p33">
            <a:extLst>
              <a:ext uri="{FF2B5EF4-FFF2-40B4-BE49-F238E27FC236}">
                <a16:creationId xmlns:a16="http://schemas.microsoft.com/office/drawing/2014/main" id="{35F4842A-2279-48C2-9A5F-8BEC0D28941E}"/>
              </a:ext>
            </a:extLst>
          </p:cNvPr>
          <p:cNvSpPr txBox="1">
            <a:spLocks/>
          </p:cNvSpPr>
          <p:nvPr/>
        </p:nvSpPr>
        <p:spPr>
          <a:xfrm>
            <a:off x="881850" y="1299737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buSzPct val="111111"/>
            </a:pPr>
            <a:r>
              <a:rPr lang="en-IN" sz="23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5020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727650" y="13079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40"/>
              <a:t>Outline</a:t>
            </a:r>
            <a:endParaRPr sz="2740"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727650" y="1957387"/>
            <a:ext cx="3842700" cy="3121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3700" indent="-285750">
              <a:lnSpc>
                <a:spcPct val="170000"/>
              </a:lnSpc>
              <a:spcBef>
                <a:spcPts val="1200"/>
              </a:spcBef>
              <a:buClr>
                <a:srgbClr val="000000"/>
              </a:buClr>
              <a:buSzPts val="1900"/>
            </a:pPr>
            <a:r>
              <a:rPr lang="en" sz="1400" dirty="0">
                <a:solidFill>
                  <a:srgbClr val="000000"/>
                </a:solidFill>
                <a:latin typeface="Raleway" pitchFamily="2" charset="0"/>
              </a:rPr>
              <a:t>Problem Statement</a:t>
            </a:r>
          </a:p>
          <a:p>
            <a:pPr marL="457200" lvl="0" indent="-349250" algn="l" rtl="0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400" dirty="0">
                <a:solidFill>
                  <a:srgbClr val="000000"/>
                </a:solidFill>
                <a:latin typeface="Raleway" pitchFamily="2" charset="0"/>
              </a:rPr>
              <a:t>Working principle</a:t>
            </a:r>
          </a:p>
          <a:p>
            <a:pPr marL="457200" lvl="0" indent="-349250" algn="l" rtl="0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400" dirty="0">
                <a:solidFill>
                  <a:srgbClr val="000000"/>
                </a:solidFill>
                <a:latin typeface="Raleway" pitchFamily="2" charset="0"/>
              </a:rPr>
              <a:t>Design</a:t>
            </a:r>
          </a:p>
          <a:p>
            <a:pPr marL="457200" lvl="0" indent="-349250" algn="l" rtl="0">
              <a:lnSpc>
                <a:spcPct val="17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400" dirty="0">
                <a:solidFill>
                  <a:srgbClr val="000000"/>
                </a:solidFill>
                <a:latin typeface="Raleway" pitchFamily="2" charset="0"/>
              </a:rPr>
              <a:t>Simulation Results</a:t>
            </a:r>
          </a:p>
          <a:p>
            <a:pPr marL="457200" lvl="0" indent="-349250" algn="l" rtl="0">
              <a:lnSpc>
                <a:spcPct val="170000"/>
              </a:lnSpc>
              <a:spcBef>
                <a:spcPts val="1000"/>
              </a:spcBef>
              <a:spcAft>
                <a:spcPts val="1200"/>
              </a:spcAft>
              <a:buClr>
                <a:srgbClr val="000000"/>
              </a:buClr>
              <a:buSzPts val="1900"/>
              <a:buChar char="●"/>
            </a:pPr>
            <a:r>
              <a:rPr lang="en" sz="1400" dirty="0">
                <a:solidFill>
                  <a:srgbClr val="000000"/>
                </a:solidFill>
                <a:latin typeface="Raleway" pitchFamily="2" charset="0"/>
              </a:rPr>
              <a:t>Contributions</a:t>
            </a:r>
            <a:endParaRPr sz="1400" dirty="0">
              <a:solidFill>
                <a:srgbClr val="000000"/>
              </a:solidFill>
              <a:latin typeface="Raleway" pitchFamily="2" charset="0"/>
            </a:endParaRPr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E72E0-04A9-4353-BC74-41E35A0F39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K V S </a:t>
            </a:r>
            <a:r>
              <a:rPr lang="en-US" dirty="0" err="1"/>
              <a:t>S</a:t>
            </a:r>
            <a:r>
              <a:rPr lang="en-US" dirty="0"/>
              <a:t> Pavan Teja (S20190020216)–  Cantilever for viral load (COMSOL).</a:t>
            </a:r>
          </a:p>
          <a:p>
            <a:pPr>
              <a:lnSpc>
                <a:spcPct val="200000"/>
              </a:lnSpc>
            </a:pPr>
            <a:r>
              <a:rPr lang="en-US" dirty="0"/>
              <a:t>K Litheesh Kumar (S20190020218) – Cantilever for IgM (COMSOL).</a:t>
            </a:r>
          </a:p>
          <a:p>
            <a:pPr>
              <a:lnSpc>
                <a:spcPct val="200000"/>
              </a:lnSpc>
            </a:pPr>
            <a:r>
              <a:rPr lang="en-US" dirty="0"/>
              <a:t>D Vishal  (S20190020210) – Cantilever for IgG (COMSOL).</a:t>
            </a:r>
          </a:p>
          <a:p>
            <a:pPr>
              <a:lnSpc>
                <a:spcPct val="200000"/>
              </a:lnSpc>
            </a:pPr>
            <a:r>
              <a:rPr lang="en-US" dirty="0"/>
              <a:t>K Sreenivasulu Reddy  (S20190020217) – Testing and Analysis, </a:t>
            </a:r>
            <a:r>
              <a:rPr lang="en-US" dirty="0" err="1"/>
              <a:t>report,ppt</a:t>
            </a:r>
            <a:r>
              <a:rPr lang="en-US" dirty="0"/>
              <a:t>. 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6C028-D151-46FF-A06F-73A79CC94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7" name="Google Shape;244;p33">
            <a:extLst>
              <a:ext uri="{FF2B5EF4-FFF2-40B4-BE49-F238E27FC236}">
                <a16:creationId xmlns:a16="http://schemas.microsoft.com/office/drawing/2014/main" id="{35F4842A-2279-48C2-9A5F-8BEC0D28941E}"/>
              </a:ext>
            </a:extLst>
          </p:cNvPr>
          <p:cNvSpPr txBox="1">
            <a:spLocks/>
          </p:cNvSpPr>
          <p:nvPr/>
        </p:nvSpPr>
        <p:spPr>
          <a:xfrm>
            <a:off x="881850" y="1299737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buSzPct val="111111"/>
            </a:pPr>
            <a:r>
              <a:rPr lang="en-IN" sz="2300" dirty="0"/>
              <a:t>Contribution</a:t>
            </a:r>
          </a:p>
        </p:txBody>
      </p:sp>
    </p:spTree>
    <p:extLst>
      <p:ext uri="{BB962C8B-B14F-4D97-AF65-F5344CB8AC3E}">
        <p14:creationId xmlns:p14="http://schemas.microsoft.com/office/powerpoint/2010/main" val="35772894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6C028-D151-46FF-A06F-73A79CC94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7" name="Google Shape;244;p33">
            <a:extLst>
              <a:ext uri="{FF2B5EF4-FFF2-40B4-BE49-F238E27FC236}">
                <a16:creationId xmlns:a16="http://schemas.microsoft.com/office/drawing/2014/main" id="{C1EE8AC2-D2C1-4EAA-A866-1954413058FA}"/>
              </a:ext>
            </a:extLst>
          </p:cNvPr>
          <p:cNvSpPr txBox="1">
            <a:spLocks/>
          </p:cNvSpPr>
          <p:nvPr/>
        </p:nvSpPr>
        <p:spPr>
          <a:xfrm>
            <a:off x="881850" y="1299737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>
              <a:buSzPct val="111111"/>
            </a:pPr>
            <a:r>
              <a:rPr lang="en-IN" sz="2300" dirty="0"/>
              <a:t>References</a:t>
            </a:r>
          </a:p>
        </p:txBody>
      </p:sp>
      <p:sp>
        <p:nvSpPr>
          <p:cNvPr id="8" name="Google Shape;245;p33">
            <a:extLst>
              <a:ext uri="{FF2B5EF4-FFF2-40B4-BE49-F238E27FC236}">
                <a16:creationId xmlns:a16="http://schemas.microsoft.com/office/drawing/2014/main" id="{A830018F-8765-4B17-B17E-0F79A00206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81850" y="1698835"/>
            <a:ext cx="7688700" cy="318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just" rtl="0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AutoNum type="arabicPeriod"/>
            </a:pPr>
            <a:r>
              <a:rPr lang="en" sz="110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M.G.G. Jithendra Prasad, Shameem Syed, “Design and analysis of micro-cantilever based biosensor for swine flu detection”, International Journal of Electrical and Computer Engineering, vol. 6, issue 3, June 2016, pp. 1190-1196.</a:t>
            </a:r>
            <a:endParaRPr sz="1100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Raleway"/>
              <a:buAutoNum type="arabicPeriod"/>
            </a:pPr>
            <a:r>
              <a:rPr lang="en" sz="110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Wan Y. Shih, Wei-Heng Shih, Zuyan Shen, “Piezoelectric cantilever sensors”, issued Dec. 2,2008, U.S. Patent 7,458,265 B2.</a:t>
            </a:r>
            <a:endParaRPr sz="1100" dirty="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leway"/>
              <a:buAutoNum type="arabicPeriod"/>
            </a:pPr>
            <a:r>
              <a:rPr lang="en" sz="110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Arpana Niranjan, Pallavi Gupta, Manisha  Rajoriya, “Piezoelectric MEMS Micro-Cantilever Biosensor for Detection of SARS–CoV2”, Sharda University, Greater Noida, India, IEEE 20 July 2021,</a:t>
            </a:r>
            <a:r>
              <a:rPr lang="en" sz="1100" b="1" dirty="0">
                <a:solidFill>
                  <a:srgbClr val="333333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100" b="1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DOI: </a:t>
            </a:r>
            <a:r>
              <a:rPr lang="en" sz="1100" u="sng" dirty="0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2"/>
              </a:rPr>
              <a:t>10.1109/ICCISc52257.2021.9484976</a:t>
            </a:r>
            <a:r>
              <a:rPr lang="en" sz="1100" dirty="0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</a:p>
          <a:p>
            <a:pPr marL="457200" lvl="0" indent="-2984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aleway"/>
              <a:buAutoNum type="arabicPeriod"/>
            </a:pPr>
            <a:r>
              <a:rPr lang="en-IN" sz="1100" dirty="0">
                <a:hlinkClick r:id="rId3"/>
              </a:rPr>
              <a:t>https://www.coventor.com/blog/overview-piezoelectric-mems-principles-applications/</a:t>
            </a:r>
            <a:endParaRPr lang="en-IN" sz="1100" dirty="0"/>
          </a:p>
        </p:txBody>
      </p:sp>
      <p:sp>
        <p:nvSpPr>
          <p:cNvPr id="9" name="Google Shape;246;p33">
            <a:extLst>
              <a:ext uri="{FF2B5EF4-FFF2-40B4-BE49-F238E27FC236}">
                <a16:creationId xmlns:a16="http://schemas.microsoft.com/office/drawing/2014/main" id="{AD489C57-69D5-4D2B-BC85-90616F9003C2}"/>
              </a:ext>
            </a:extLst>
          </p:cNvPr>
          <p:cNvSpPr txBox="1">
            <a:spLocks/>
          </p:cNvSpPr>
          <p:nvPr/>
        </p:nvSpPr>
        <p:spPr>
          <a:xfrm>
            <a:off x="8688702" y="49022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358229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>
            <a:spLocks noGrp="1"/>
          </p:cNvSpPr>
          <p:nvPr>
            <p:ph type="title"/>
          </p:nvPr>
        </p:nvSpPr>
        <p:spPr>
          <a:xfrm>
            <a:off x="2747300" y="198717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400" b="0">
                <a:latin typeface="Comfortaa SemiBold"/>
                <a:ea typeface="Comfortaa SemiBold"/>
                <a:cs typeface="Comfortaa SemiBold"/>
                <a:sym typeface="Comfortaa SemiBold"/>
              </a:rPr>
              <a:t>THANK YOU</a:t>
            </a:r>
            <a:endParaRPr sz="4400" b="0"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181" name="Google Shape;181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/>
              <a:t>MEMS</a:t>
            </a:r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519802" y="1723256"/>
            <a:ext cx="4593300" cy="25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127000" lvl="0" indent="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n" sz="1600" dirty="0">
                <a:solidFill>
                  <a:srgbClr val="000000"/>
                </a:solidFill>
              </a:rPr>
              <a:t>    MEMS - Microelectromechanical systems.</a:t>
            </a:r>
            <a:endParaRPr sz="1600" dirty="0">
              <a:solidFill>
                <a:srgbClr val="000000"/>
              </a:solidFill>
            </a:endParaRPr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6279350" y="867975"/>
            <a:ext cx="95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7" name="Google Shape;10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3300" y="2184838"/>
            <a:ext cx="3515900" cy="2387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 dirty="0"/>
              <a:t>BioSensor</a:t>
            </a: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4509000" cy="28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14007" algn="just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45"/>
              <a:buChar char="●"/>
            </a:pPr>
            <a:r>
              <a:rPr lang="en-US" sz="1345" dirty="0">
                <a:solidFill>
                  <a:srgbClr val="000000"/>
                </a:solidFill>
              </a:rPr>
              <a:t>Measures biological or chemical reactions by generating signals proportional to the concentration of an analyte in the reaction.</a:t>
            </a:r>
            <a:endParaRPr lang="en" sz="1345" dirty="0">
              <a:solidFill>
                <a:srgbClr val="000000"/>
              </a:solidFill>
            </a:endParaRPr>
          </a:p>
          <a:p>
            <a:pPr marL="457200" lvl="0" indent="-314007" algn="just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45"/>
              <a:buChar char="●"/>
            </a:pPr>
            <a:r>
              <a:rPr lang="en" sz="1345" dirty="0">
                <a:solidFill>
                  <a:srgbClr val="000000"/>
                </a:solidFill>
              </a:rPr>
              <a:t>Analyte, Bioreceptor, Transducer.</a:t>
            </a:r>
          </a:p>
          <a:p>
            <a:pPr marL="457200" lvl="0" indent="-314007" algn="just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45"/>
              <a:buChar char="●"/>
            </a:pPr>
            <a:r>
              <a:rPr lang="en" sz="1345" dirty="0">
                <a:solidFill>
                  <a:srgbClr val="000000"/>
                </a:solidFill>
              </a:rPr>
              <a:t>BioMEMS are miniaturized as biosensors.</a:t>
            </a:r>
            <a:endParaRPr sz="1345" dirty="0">
              <a:solidFill>
                <a:srgbClr val="000000"/>
              </a:solidFill>
            </a:endParaRPr>
          </a:p>
          <a:p>
            <a:pPr marL="457200" lvl="0" indent="-314007" algn="just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45"/>
              <a:buChar char="●"/>
            </a:pPr>
            <a:r>
              <a:rPr lang="en" sz="1345" dirty="0">
                <a:solidFill>
                  <a:srgbClr val="000000"/>
                </a:solidFill>
              </a:rPr>
              <a:t>Biosensors are employed in applications such as disease monitoring, drug discovery.</a:t>
            </a:r>
            <a:endParaRPr sz="1345" dirty="0">
              <a:solidFill>
                <a:srgbClr val="000000"/>
              </a:solidFill>
            </a:endParaRPr>
          </a:p>
          <a:p>
            <a:pPr marL="457200" lvl="0" indent="-314007" algn="just" rtl="0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45"/>
              <a:buChar char="●"/>
            </a:pPr>
            <a:r>
              <a:rPr lang="en-US" sz="1345" dirty="0">
                <a:solidFill>
                  <a:srgbClr val="000000"/>
                </a:solidFill>
              </a:rPr>
              <a:t>The output signal can be displayed in numeric, graph, tabular, or image format.</a:t>
            </a:r>
            <a:endParaRPr sz="1345" dirty="0">
              <a:solidFill>
                <a:srgbClr val="000000"/>
              </a:solidFill>
            </a:endParaRPr>
          </a:p>
        </p:txBody>
      </p:sp>
      <p:sp>
        <p:nvSpPr>
          <p:cNvPr id="114" name="Google Shape;114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15" name="Google Shape;11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850" y="2006250"/>
            <a:ext cx="3600749" cy="2404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379825" y="2450800"/>
            <a:ext cx="85146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00">
                <a:solidFill>
                  <a:srgbClr val="000000"/>
                </a:solidFill>
              </a:rPr>
              <a:t>The intention of this project is to realize a design of MEMS Biosensor for  detection of							 </a:t>
            </a:r>
            <a:r>
              <a:rPr lang="en" sz="1600" b="1">
                <a:solidFill>
                  <a:srgbClr val="000000"/>
                </a:solidFill>
              </a:rPr>
              <a:t>Covid-19 Virus.</a:t>
            </a:r>
            <a:endParaRPr sz="1600" b="1">
              <a:solidFill>
                <a:srgbClr val="000000"/>
              </a:solidFill>
            </a:endParaRPr>
          </a:p>
          <a:p>
            <a:pPr marL="9144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7806300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" dirty="0"/>
              <a:t>Why we are doing this</a:t>
            </a:r>
            <a:endParaRPr dirty="0"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1"/>
          </p:nvPr>
        </p:nvSpPr>
        <p:spPr>
          <a:xfrm>
            <a:off x="730000" y="1825181"/>
            <a:ext cx="7806300" cy="28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767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5"/>
              <a:buChar char="●"/>
            </a:pPr>
            <a:r>
              <a:rPr lang="en-US" sz="1105" dirty="0"/>
              <a:t>COVID-19 is a pandemic recently affecting the entire world, </a:t>
            </a:r>
            <a:r>
              <a:rPr lang="en" sz="1105" dirty="0"/>
              <a:t>declared a pandemic by the WHO.</a:t>
            </a:r>
            <a:endParaRPr sz="1105" dirty="0"/>
          </a:p>
          <a:p>
            <a:pPr marL="457200" lvl="0" indent="-298767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5"/>
              <a:buChar char="●"/>
            </a:pPr>
            <a:r>
              <a:rPr lang="en" sz="1105" dirty="0"/>
              <a:t>The most common COVID-19 diagnostic techniques for SARS-CoV-2 presently are RT-PCR and Immune Response Detection.</a:t>
            </a:r>
            <a:endParaRPr sz="1105" dirty="0"/>
          </a:p>
          <a:p>
            <a:pPr marL="457200" lvl="0" indent="-298767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5"/>
              <a:buChar char="●"/>
            </a:pPr>
            <a:r>
              <a:rPr lang="en" sz="1105" dirty="0"/>
              <a:t>Since antibodies do not appear before the 7th day of infection, Immune Response Detection techniques entirely miss the patients in the early stages of infections. </a:t>
            </a:r>
            <a:endParaRPr sz="1105" dirty="0"/>
          </a:p>
          <a:p>
            <a:pPr marL="457200" lvl="0" indent="-298767" algn="l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SzPts val="1105"/>
              <a:buChar char="●"/>
            </a:pPr>
            <a:r>
              <a:rPr lang="en" sz="1105" dirty="0"/>
              <a:t>Therefore, there is need of detection technique which can bridge the gap between existing diagnostic technologies.</a:t>
            </a:r>
          </a:p>
          <a:p>
            <a:pPr marL="457200" lvl="0" indent="-298767" algn="l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SzPts val="1105"/>
              <a:buChar char="●"/>
            </a:pPr>
            <a:r>
              <a:rPr lang="en-US" sz="1105" dirty="0"/>
              <a:t>Piezoelectric MEMS detection method for the virus, which is fast, portable, cost-effective, require less amount of sample, reliable, and can diagnose the stage for SARS-CoV-2 from the first day of virus infection.</a:t>
            </a:r>
            <a:endParaRPr sz="1105"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Working Principle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616387" y="1853850"/>
            <a:ext cx="8070600" cy="24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98450">
              <a:spcBef>
                <a:spcPts val="1000"/>
              </a:spcBef>
              <a:buClr>
                <a:schemeClr val="dk2"/>
              </a:buClr>
              <a:buSzPts val="1100"/>
            </a:pPr>
            <a:r>
              <a:rPr lang="en" sz="1100" dirty="0">
                <a:solidFill>
                  <a:schemeClr val="dk2"/>
                </a:solidFill>
              </a:rPr>
              <a:t>Piezoelectric MEMS sensors are used as mass and viscosity sensors.</a:t>
            </a:r>
            <a:endParaRPr lang="en-US" sz="1100" dirty="0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-US" sz="1100" dirty="0">
                <a:solidFill>
                  <a:schemeClr val="dk2"/>
                </a:solidFill>
              </a:rPr>
              <a:t>The pits of the cantilevers are functionalized by applying the bio-receptor, and then the analyte is deposited.</a:t>
            </a: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-US" sz="1100" dirty="0">
                <a:solidFill>
                  <a:schemeClr val="dk2"/>
                </a:solidFill>
              </a:rPr>
              <a:t>The bioreceptor and analyte form the bio-complex which is unique.</a:t>
            </a:r>
            <a:endParaRPr lang="en" sz="1100" dirty="0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 dirty="0">
                <a:solidFill>
                  <a:schemeClr val="dk2"/>
                </a:solidFill>
              </a:rPr>
              <a:t>The principle involves bio-sensing, change in mechanical properties of the cantilever due to force/mass applied, and generation of electric energy via piezoelectric material.</a:t>
            </a:r>
            <a:endParaRPr sz="1100" dirty="0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 dirty="0">
                <a:solidFill>
                  <a:schemeClr val="dk2"/>
                </a:solidFill>
              </a:rPr>
              <a:t>The applied mass of the complex generates a force and the mechanical quantities of the cantilever like stress and displacement are changed proportionally to the force.</a:t>
            </a:r>
            <a:endParaRPr sz="1100" dirty="0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 dirty="0">
                <a:solidFill>
                  <a:schemeClr val="dk2"/>
                </a:solidFill>
              </a:rPr>
              <a:t>Change in stress generates a voltage across the electrodes(</a:t>
            </a:r>
            <a:r>
              <a:rPr lang="en" sz="1100" b="1" dirty="0">
                <a:solidFill>
                  <a:schemeClr val="dk2"/>
                </a:solidFill>
              </a:rPr>
              <a:t>Aluminium</a:t>
            </a:r>
            <a:r>
              <a:rPr lang="en" sz="1100" dirty="0">
                <a:solidFill>
                  <a:schemeClr val="dk2"/>
                </a:solidFill>
              </a:rPr>
              <a:t> layers) of piezoelectric material(</a:t>
            </a:r>
            <a:r>
              <a:rPr lang="en" sz="1100" b="1" dirty="0">
                <a:solidFill>
                  <a:schemeClr val="dk2"/>
                </a:solidFill>
              </a:rPr>
              <a:t>PZT-5A</a:t>
            </a:r>
            <a:r>
              <a:rPr lang="en" sz="1100" dirty="0">
                <a:solidFill>
                  <a:schemeClr val="dk2"/>
                </a:solidFill>
              </a:rPr>
              <a:t>).</a:t>
            </a:r>
            <a:endParaRPr sz="1100" dirty="0">
              <a:solidFill>
                <a:schemeClr val="dk2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Clr>
                <a:schemeClr val="dk2"/>
              </a:buClr>
              <a:buSzPts val="1100"/>
              <a:buChar char="●"/>
            </a:pPr>
            <a:endParaRPr sz="1100" dirty="0">
              <a:solidFill>
                <a:schemeClr val="dk2"/>
              </a:solidFill>
            </a:endParaRP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4A1D21-699E-45A4-91AC-367B22A63B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1026" name="Picture 2" descr="Working principle of a cantilever array biosensor. Cantilever is... |  Download Scientific Diagram">
            <a:extLst>
              <a:ext uri="{FF2B5EF4-FFF2-40B4-BE49-F238E27FC236}">
                <a16:creationId xmlns:a16="http://schemas.microsoft.com/office/drawing/2014/main" id="{43536656-175B-4FCE-99F3-48CE1A8BD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831" y="1752600"/>
            <a:ext cx="2790825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ulation of an electrically actuated cantilever as a novel biosensor |  Scientific Reports">
            <a:extLst>
              <a:ext uri="{FF2B5EF4-FFF2-40B4-BE49-F238E27FC236}">
                <a16:creationId xmlns:a16="http://schemas.microsoft.com/office/drawing/2014/main" id="{4E43C7EB-4317-4440-BEC2-79293623CD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10" y="638054"/>
            <a:ext cx="3315600" cy="430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8571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B886A-6B4D-4F19-A946-0328E0159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Design Methodology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9E72E0-04A9-4353-BC74-41E35A0F39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5850" y="1946718"/>
            <a:ext cx="7688700" cy="289600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</a:pPr>
            <a:r>
              <a:rPr lang="en-IN" sz="1200" dirty="0"/>
              <a:t>Design comprises three cantilevers (</a:t>
            </a:r>
            <a:r>
              <a:rPr lang="en-US" sz="1200" dirty="0"/>
              <a:t>viral load, IgM, and for IgG).</a:t>
            </a:r>
          </a:p>
          <a:p>
            <a:pPr algn="just">
              <a:lnSpc>
                <a:spcPct val="150000"/>
              </a:lnSpc>
            </a:pPr>
            <a:r>
              <a:rPr lang="en-US" sz="1200" dirty="0"/>
              <a:t>The cantilever beam has dimensions 450μm*90μm*5μm. </a:t>
            </a:r>
          </a:p>
          <a:p>
            <a:pPr algn="just">
              <a:lnSpc>
                <a:spcPct val="150000"/>
              </a:lnSpc>
            </a:pPr>
            <a:r>
              <a:rPr lang="en-US" sz="1200" dirty="0"/>
              <a:t>The first layer is the silicon cantilever with a pit at a free end. </a:t>
            </a:r>
          </a:p>
          <a:p>
            <a:pPr algn="just">
              <a:lnSpc>
                <a:spcPct val="150000"/>
              </a:lnSpc>
            </a:pPr>
            <a:r>
              <a:rPr lang="en-US" sz="1200" dirty="0"/>
              <a:t>At the fixed end, a piezoelectric material (PZT-5A) is placed with dimensions of 120μm*90μm*2μm. </a:t>
            </a:r>
          </a:p>
          <a:p>
            <a:pPr algn="just">
              <a:lnSpc>
                <a:spcPct val="150000"/>
              </a:lnSpc>
            </a:pPr>
            <a:r>
              <a:rPr lang="en-US" sz="1200" dirty="0"/>
              <a:t>The piezoelectric material is sandwiched between upper and lower aluminum layers; they act as electrodes for measuring voltage.</a:t>
            </a:r>
          </a:p>
          <a:p>
            <a:pPr algn="just">
              <a:lnSpc>
                <a:spcPct val="150000"/>
              </a:lnSpc>
            </a:pPr>
            <a:r>
              <a:rPr lang="en-US" sz="1200" dirty="0"/>
              <a:t>PZT-5A as the piezoelectric material is selected because of its ability of constant performance even in extreme temperatures and/or widely varying temperatures.</a:t>
            </a:r>
            <a:endParaRPr lang="en-IN" sz="1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6C028-D151-46FF-A06F-73A79CC94E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2750459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955</Words>
  <Application>Microsoft Office PowerPoint</Application>
  <PresentationFormat>On-screen Show (16:9)</PresentationFormat>
  <Paragraphs>111</Paragraphs>
  <Slides>22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Raleway</vt:lpstr>
      <vt:lpstr>Arial</vt:lpstr>
      <vt:lpstr>Calibri</vt:lpstr>
      <vt:lpstr>Lato</vt:lpstr>
      <vt:lpstr>Comfortaa SemiBold</vt:lpstr>
      <vt:lpstr>Streamline</vt:lpstr>
      <vt:lpstr>MSA Project</vt:lpstr>
      <vt:lpstr>Outline</vt:lpstr>
      <vt:lpstr>MEMS</vt:lpstr>
      <vt:lpstr>BioSensor</vt:lpstr>
      <vt:lpstr>Problem Statement</vt:lpstr>
      <vt:lpstr>Why we are doing this</vt:lpstr>
      <vt:lpstr>Working Principle</vt:lpstr>
      <vt:lpstr>PowerPoint Presentation</vt:lpstr>
      <vt:lpstr>Design Methodology</vt:lpstr>
      <vt:lpstr>Design of Cantilever</vt:lpstr>
      <vt:lpstr>Design of Cantilever</vt:lpstr>
      <vt:lpstr>Design of Cantilever</vt:lpstr>
      <vt:lpstr>Design of Cantilever</vt:lpstr>
      <vt:lpstr>Design of Cantilever</vt:lpstr>
      <vt:lpstr>Design of Cantilever</vt:lpstr>
      <vt:lpstr>Design of Biosensor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MSA Project</dc:title>
  <cp:lastModifiedBy>sreenivasulu reddy kamalapuram</cp:lastModifiedBy>
  <cp:revision>20</cp:revision>
  <dcterms:modified xsi:type="dcterms:W3CDTF">2022-04-23T14:20:09Z</dcterms:modified>
</cp:coreProperties>
</file>